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sldIdLst>
    <p:sldId id="256" r:id="rId2"/>
    <p:sldId id="257" r:id="rId3"/>
    <p:sldId id="258" r:id="rId4"/>
    <p:sldId id="266" r:id="rId5"/>
    <p:sldId id="260" r:id="rId6"/>
    <p:sldId id="261" r:id="rId7"/>
    <p:sldId id="262" r:id="rId8"/>
    <p:sldId id="264" r:id="rId9"/>
    <p:sldId id="265"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330BD-E5F9-D0B5-03CD-6BCCFE8EC282}" v="3103" dt="2020-10-28T20:51:52.627"/>
    <p1510:client id="{3129ABE8-9DA1-BF92-1559-184335B410B2}" v="95" dt="2020-10-29T16:36:19.125"/>
    <p1510:client id="{5C1630FE-4BBD-3CF6-8E44-6B40B930241B}" v="653" dt="2020-10-29T18:13:48.378"/>
    <p1510:client id="{74F8F8E6-0AEE-4F05-8646-FEDAB631FC25}" v="5" dt="2020-10-29T17:07:49.585"/>
    <p1510:client id="{7911C72A-7C0C-44A1-98F7-B09A008DBF43}" v="1506" dt="2020-10-28T17:54:20.892"/>
    <p1510:client id="{E012DDE9-1D21-0E73-4A2C-8FD1BC34F978}" v="40" dt="2020-10-29T17:51:03.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1643967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19433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7832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89736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10/30/2020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93045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42063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82919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13478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0445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10/30/2020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856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10/30/2020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39759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10/30/2020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39512836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8.jpe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l.wikipedia.org/wiki/Emil_Cze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Rectangle 60">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3" name="Group 62">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64" name="Oval 63">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65" name="Oval 64">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7" name="Rectangle 66">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C9FE8C1B-C885-4D22-AE17-FE760E739B4A}"/>
              </a:ext>
            </a:extLst>
          </p:cNvPr>
          <p:cNvPicPr>
            <a:picLocks noChangeAspect="1"/>
          </p:cNvPicPr>
          <p:nvPr/>
        </p:nvPicPr>
        <p:blipFill rotWithShape="1">
          <a:blip r:embed="rId6"/>
          <a:srcRect t="14449"/>
          <a:stretch/>
        </p:blipFill>
        <p:spPr>
          <a:xfrm>
            <a:off x="20" y="10"/>
            <a:ext cx="12191980" cy="6857989"/>
          </a:xfrm>
          <a:prstGeom prst="rect">
            <a:avLst/>
          </a:prstGeom>
        </p:spPr>
      </p:pic>
      <p:sp>
        <p:nvSpPr>
          <p:cNvPr id="69" name="Rectangle 68">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ytuł 32">
            <a:extLst>
              <a:ext uri="{FF2B5EF4-FFF2-40B4-BE49-F238E27FC236}">
                <a16:creationId xmlns:a16="http://schemas.microsoft.com/office/drawing/2014/main" id="{93A97FE1-B872-43EF-B6A4-02AA37A184EE}"/>
              </a:ext>
            </a:extLst>
          </p:cNvPr>
          <p:cNvSpPr>
            <a:spLocks noGrp="1"/>
          </p:cNvSpPr>
          <p:nvPr>
            <p:ph type="title"/>
          </p:nvPr>
        </p:nvSpPr>
        <p:spPr>
          <a:xfrm>
            <a:off x="1051560" y="1432223"/>
            <a:ext cx="9966960" cy="3035808"/>
          </a:xfrm>
        </p:spPr>
        <p:txBody>
          <a:bodyPr vert="horz" lIns="91440" tIns="45720" rIns="91440" bIns="45720" rtlCol="0" anchor="b">
            <a:normAutofit/>
          </a:bodyPr>
          <a:lstStyle/>
          <a:p>
            <a:pPr>
              <a:lnSpc>
                <a:spcPct val="80000"/>
              </a:lnSpc>
            </a:pPr>
            <a:r>
              <a:rPr lang="en-US" sz="9600">
                <a:solidFill>
                  <a:srgbClr val="FFFFFF"/>
                </a:solidFill>
              </a:rPr>
              <a:t>EMIL CZECH</a:t>
            </a:r>
          </a:p>
        </p:txBody>
      </p: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938420-608D-476E-A80A-CC94D2190C8C}"/>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marL="685800" indent="-685800">
              <a:lnSpc>
                <a:spcPct val="90000"/>
              </a:lnSpc>
              <a:buFont typeface="Arial"/>
              <a:buChar char="•"/>
            </a:pPr>
            <a:r>
              <a:rPr lang="en-US" sz="4800" err="1">
                <a:latin typeface="Comic Sans MS"/>
                <a:ea typeface="GungSuh"/>
                <a:cs typeface="Verdana"/>
              </a:rPr>
              <a:t>Urodził</a:t>
            </a:r>
            <a:r>
              <a:rPr lang="en-US" sz="4800">
                <a:latin typeface="Comic Sans MS"/>
                <a:ea typeface="GungSuh"/>
                <a:cs typeface="Verdana"/>
              </a:rPr>
              <a:t> </a:t>
            </a:r>
            <a:r>
              <a:rPr lang="en-US" sz="4800" err="1">
                <a:latin typeface="Comic Sans MS"/>
                <a:ea typeface="GungSuh"/>
                <a:cs typeface="Verdana"/>
              </a:rPr>
              <a:t>się</a:t>
            </a:r>
            <a:r>
              <a:rPr lang="en-US" sz="4800">
                <a:latin typeface="Comic Sans MS"/>
                <a:ea typeface="GungSuh"/>
                <a:cs typeface="Verdana"/>
              </a:rPr>
              <a:t> 8 </a:t>
            </a:r>
            <a:r>
              <a:rPr lang="en-US" sz="4800" err="1">
                <a:latin typeface="Comic Sans MS"/>
                <a:ea typeface="GungSuh"/>
                <a:cs typeface="Verdana"/>
              </a:rPr>
              <a:t>sierpnia</a:t>
            </a:r>
            <a:r>
              <a:rPr lang="en-US" sz="4800">
                <a:latin typeface="Comic Sans MS"/>
                <a:ea typeface="GungSuh"/>
                <a:cs typeface="Verdana"/>
              </a:rPr>
              <a:t> 1908 </a:t>
            </a:r>
            <a:r>
              <a:rPr lang="en-US" sz="4800" err="1">
                <a:latin typeface="Comic Sans MS"/>
                <a:ea typeface="GungSuh"/>
                <a:cs typeface="Verdana"/>
              </a:rPr>
              <a:t>roku</a:t>
            </a:r>
            <a:r>
              <a:rPr lang="en-US" sz="4800">
                <a:latin typeface="Comic Sans MS"/>
                <a:ea typeface="GungSuh"/>
                <a:cs typeface="Verdana"/>
              </a:rPr>
              <a:t> w </a:t>
            </a:r>
            <a:r>
              <a:rPr lang="en-US" sz="4800" err="1">
                <a:latin typeface="Comic Sans MS"/>
                <a:ea typeface="GungSuh"/>
                <a:cs typeface="Verdana"/>
              </a:rPr>
              <a:t>Bobowej</a:t>
            </a:r>
          </a:p>
        </p:txBody>
      </p:sp>
      <p:pic>
        <p:nvPicPr>
          <p:cNvPr id="5" name="Obraz 5" descr="Obraz zawierający budynek, zewnętrzne, śnieg, skała&#10;&#10;Opis wygenerowany automatycznie">
            <a:extLst>
              <a:ext uri="{FF2B5EF4-FFF2-40B4-BE49-F238E27FC236}">
                <a16:creationId xmlns:a16="http://schemas.microsoft.com/office/drawing/2014/main" id="{1DF112D1-657B-4EE2-87F9-F662F595A11E}"/>
              </a:ext>
            </a:extLst>
          </p:cNvPr>
          <p:cNvPicPr>
            <a:picLocks noGrp="1" noChangeAspect="1"/>
          </p:cNvPicPr>
          <p:nvPr>
            <p:ph idx="1"/>
          </p:nvPr>
        </p:nvPicPr>
        <p:blipFill rotWithShape="1">
          <a:blip r:embed="rId2"/>
          <a:srcRect l="9218" r="642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Symbol zastępczy tekstu 3">
            <a:extLst>
              <a:ext uri="{FF2B5EF4-FFF2-40B4-BE49-F238E27FC236}">
                <a16:creationId xmlns:a16="http://schemas.microsoft.com/office/drawing/2014/main" id="{3899A9EF-D53A-497B-A221-14C57C169CC5}"/>
              </a:ext>
            </a:extLst>
          </p:cNvPr>
          <p:cNvSpPr>
            <a:spLocks noGrp="1"/>
          </p:cNvSpPr>
          <p:nvPr>
            <p:ph type="body" sz="half" idx="2"/>
          </p:nvPr>
        </p:nvSpPr>
        <p:spPr>
          <a:xfrm>
            <a:off x="5297760" y="4636008"/>
            <a:ext cx="6251111" cy="1572768"/>
          </a:xfrm>
        </p:spPr>
        <p:txBody>
          <a:bodyPr vert="horz" lIns="91440" tIns="45720" rIns="91440" bIns="45720" rtlCol="0" anchor="t">
            <a:normAutofit/>
          </a:bodyPr>
          <a:lstStyle/>
          <a:p>
            <a:pPr marL="685800" indent="-685800">
              <a:buChar char="•"/>
            </a:pPr>
            <a:r>
              <a:rPr lang="en-US" sz="4800" err="1">
                <a:latin typeface="Comic Sans MS"/>
              </a:rPr>
              <a:t>Zmarł</a:t>
            </a:r>
            <a:r>
              <a:rPr lang="en-US" sz="4800">
                <a:latin typeface="Comic Sans MS"/>
              </a:rPr>
              <a:t> 26 </a:t>
            </a:r>
            <a:r>
              <a:rPr lang="en-US" sz="4800" err="1">
                <a:latin typeface="Comic Sans MS"/>
              </a:rPr>
              <a:t>czerwca</a:t>
            </a:r>
            <a:r>
              <a:rPr lang="en-US" sz="4800">
                <a:latin typeface="Comic Sans MS"/>
              </a:rPr>
              <a:t> 1978 </a:t>
            </a:r>
            <a:r>
              <a:rPr lang="en-US" sz="4800" err="1">
                <a:latin typeface="Comic Sans MS"/>
              </a:rPr>
              <a:t>roku</a:t>
            </a:r>
          </a:p>
        </p:txBody>
      </p:sp>
    </p:spTree>
    <p:extLst>
      <p:ext uri="{BB962C8B-B14F-4D97-AF65-F5344CB8AC3E}">
        <p14:creationId xmlns:p14="http://schemas.microsoft.com/office/powerpoint/2010/main" val="304367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019265-C57B-4C26-BCBC-6FB0ADF361F0}"/>
              </a:ext>
            </a:extLst>
          </p:cNvPr>
          <p:cNvSpPr>
            <a:spLocks noGrp="1"/>
          </p:cNvSpPr>
          <p:nvPr>
            <p:ph type="title"/>
          </p:nvPr>
        </p:nvSpPr>
        <p:spPr>
          <a:xfrm>
            <a:off x="2555631" y="1441938"/>
            <a:ext cx="7080738" cy="3974124"/>
          </a:xfrm>
        </p:spPr>
        <p:txBody>
          <a:bodyPr vert="horz" lIns="91440" tIns="45720" rIns="91440" bIns="45720" rtlCol="0">
            <a:normAutofit fontScale="90000"/>
          </a:bodyPr>
          <a:lstStyle/>
          <a:p>
            <a:pPr algn="ctr"/>
            <a:r>
              <a:rPr lang="en-US" sz="3000" err="1">
                <a:solidFill>
                  <a:schemeClr val="tx1"/>
                </a:solidFill>
                <a:latin typeface="Quire Sans"/>
                <a:cs typeface="Calibri Light"/>
              </a:rPr>
              <a:t>Był</a:t>
            </a:r>
            <a:r>
              <a:rPr lang="en-US" sz="3000">
                <a:solidFill>
                  <a:schemeClr val="tx1"/>
                </a:solidFill>
                <a:latin typeface="Quire Sans"/>
                <a:cs typeface="Calibri Light"/>
              </a:rPr>
              <a:t> </a:t>
            </a:r>
            <a:r>
              <a:rPr lang="en-US" sz="3000" err="1">
                <a:solidFill>
                  <a:schemeClr val="tx1"/>
                </a:solidFill>
                <a:latin typeface="Quire Sans"/>
                <a:cs typeface="Calibri Light"/>
              </a:rPr>
              <a:t>synem</a:t>
            </a:r>
            <a:r>
              <a:rPr lang="en-US" sz="3000">
                <a:solidFill>
                  <a:schemeClr val="tx1"/>
                </a:solidFill>
                <a:latin typeface="Quire Sans"/>
                <a:cs typeface="Calibri Light"/>
              </a:rPr>
              <a:t> Józefa </a:t>
            </a:r>
            <a:r>
              <a:rPr lang="en-US" sz="3000" err="1">
                <a:solidFill>
                  <a:schemeClr val="tx1"/>
                </a:solidFill>
                <a:latin typeface="Quire Sans"/>
                <a:cs typeface="Calibri Light"/>
              </a:rPr>
              <a:t>i</a:t>
            </a:r>
            <a:r>
              <a:rPr lang="en-US" sz="3000">
                <a:solidFill>
                  <a:schemeClr val="tx1"/>
                </a:solidFill>
                <a:latin typeface="Quire Sans"/>
                <a:cs typeface="Calibri Light"/>
              </a:rPr>
              <a:t> Marii </a:t>
            </a:r>
            <a:r>
              <a:rPr lang="en-US" sz="3000" err="1">
                <a:solidFill>
                  <a:schemeClr val="tx1"/>
                </a:solidFill>
                <a:latin typeface="Quire Sans"/>
                <a:cs typeface="Calibri Light"/>
              </a:rPr>
              <a:t>Szubarwskiej</a:t>
            </a:r>
            <a:r>
              <a:rPr lang="en-US" sz="3000">
                <a:solidFill>
                  <a:schemeClr val="tx1"/>
                </a:solidFill>
                <a:latin typeface="Quire Sans"/>
                <a:cs typeface="Calibri Light"/>
              </a:rPr>
              <a:t>. </a:t>
            </a:r>
            <a:r>
              <a:rPr lang="en-US" sz="3000" err="1">
                <a:solidFill>
                  <a:schemeClr val="tx1"/>
                </a:solidFill>
                <a:latin typeface="Quire Sans"/>
                <a:cs typeface="Calibri Light"/>
              </a:rPr>
              <a:t>Ukończył</a:t>
            </a:r>
            <a:r>
              <a:rPr lang="en-US" sz="3000">
                <a:solidFill>
                  <a:schemeClr val="tx1"/>
                </a:solidFill>
                <a:latin typeface="Quire Sans"/>
                <a:cs typeface="Calibri Light"/>
              </a:rPr>
              <a:t> 6 </a:t>
            </a:r>
            <a:r>
              <a:rPr lang="en-US" sz="3000" err="1">
                <a:solidFill>
                  <a:schemeClr val="tx1"/>
                </a:solidFill>
                <a:latin typeface="Quire Sans"/>
                <a:cs typeface="Calibri Light"/>
              </a:rPr>
              <a:t>klas</a:t>
            </a:r>
            <a:r>
              <a:rPr lang="en-US" sz="3000">
                <a:solidFill>
                  <a:schemeClr val="tx1"/>
                </a:solidFill>
                <a:latin typeface="Quire Sans"/>
                <a:cs typeface="Calibri Light"/>
              </a:rPr>
              <a:t> </a:t>
            </a:r>
            <a:r>
              <a:rPr lang="en-US" sz="3000" err="1">
                <a:solidFill>
                  <a:schemeClr val="tx1"/>
                </a:solidFill>
                <a:latin typeface="Quire Sans"/>
                <a:cs typeface="Calibri Light"/>
              </a:rPr>
              <a:t>gimnazjum</a:t>
            </a:r>
            <a:r>
              <a:rPr lang="en-US" sz="3000">
                <a:solidFill>
                  <a:schemeClr val="tx1"/>
                </a:solidFill>
                <a:latin typeface="Quire Sans"/>
                <a:cs typeface="Calibri Light"/>
              </a:rPr>
              <a:t> </a:t>
            </a:r>
            <a:r>
              <a:rPr lang="en-US" sz="3000" err="1">
                <a:solidFill>
                  <a:schemeClr val="tx1"/>
                </a:solidFill>
                <a:latin typeface="Quire Sans"/>
                <a:cs typeface="Calibri Light"/>
              </a:rPr>
              <a:t>i</a:t>
            </a:r>
            <a:r>
              <a:rPr lang="en-US" sz="3000">
                <a:solidFill>
                  <a:schemeClr val="tx1"/>
                </a:solidFill>
                <a:latin typeface="Quire Sans"/>
                <a:cs typeface="Calibri Light"/>
              </a:rPr>
              <a:t> </a:t>
            </a:r>
            <a:r>
              <a:rPr lang="en-US" sz="3000" err="1">
                <a:solidFill>
                  <a:schemeClr val="tx1"/>
                </a:solidFill>
                <a:latin typeface="Quire Sans"/>
                <a:cs typeface="Calibri Light"/>
              </a:rPr>
              <a:t>trzyletnią</a:t>
            </a:r>
            <a:r>
              <a:rPr lang="en-US" sz="3000">
                <a:solidFill>
                  <a:schemeClr val="tx1"/>
                </a:solidFill>
                <a:latin typeface="Quire Sans"/>
                <a:cs typeface="Calibri Light"/>
              </a:rPr>
              <a:t> </a:t>
            </a:r>
            <a:r>
              <a:rPr lang="en-US" sz="3000" err="1">
                <a:solidFill>
                  <a:schemeClr val="tx1"/>
                </a:solidFill>
                <a:latin typeface="Quire Sans"/>
                <a:cs typeface="Calibri Light"/>
              </a:rPr>
              <a:t>szkołę</a:t>
            </a:r>
            <a:r>
              <a:rPr lang="en-US" sz="3000">
                <a:solidFill>
                  <a:schemeClr val="tx1"/>
                </a:solidFill>
                <a:latin typeface="Quire Sans"/>
                <a:cs typeface="Calibri Light"/>
              </a:rPr>
              <a:t> </a:t>
            </a:r>
            <a:r>
              <a:rPr lang="en-US" sz="3000" err="1">
                <a:solidFill>
                  <a:schemeClr val="tx1"/>
                </a:solidFill>
                <a:latin typeface="Quire Sans"/>
                <a:cs typeface="Calibri Light"/>
              </a:rPr>
              <a:t>przemysłową</a:t>
            </a:r>
            <a:r>
              <a:rPr lang="en-US" sz="3000">
                <a:solidFill>
                  <a:schemeClr val="tx1"/>
                </a:solidFill>
                <a:latin typeface="Quire Sans"/>
                <a:cs typeface="Calibri Light"/>
              </a:rPr>
              <a:t>. </a:t>
            </a:r>
            <a:r>
              <a:rPr lang="en-US" sz="3000" err="1">
                <a:solidFill>
                  <a:schemeClr val="tx1"/>
                </a:solidFill>
                <a:latin typeface="Quire Sans"/>
                <a:cs typeface="Calibri Light"/>
              </a:rPr>
              <a:t>Pracował</a:t>
            </a:r>
            <a:r>
              <a:rPr lang="en-US" sz="3000">
                <a:solidFill>
                  <a:schemeClr val="tx1"/>
                </a:solidFill>
                <a:latin typeface="Quire Sans"/>
                <a:cs typeface="Calibri Light"/>
              </a:rPr>
              <a:t> </a:t>
            </a:r>
            <a:r>
              <a:rPr lang="en-US" sz="3000" err="1">
                <a:solidFill>
                  <a:schemeClr val="tx1"/>
                </a:solidFill>
                <a:latin typeface="Quire Sans"/>
                <a:cs typeface="Calibri Light"/>
              </a:rPr>
              <a:t>jako</a:t>
            </a:r>
            <a:r>
              <a:rPr lang="en-US" sz="3000">
                <a:solidFill>
                  <a:schemeClr val="tx1"/>
                </a:solidFill>
                <a:latin typeface="Quire Sans"/>
                <a:cs typeface="Calibri Light"/>
              </a:rPr>
              <a:t> </a:t>
            </a:r>
            <a:r>
              <a:rPr lang="en-US" sz="3000" err="1">
                <a:solidFill>
                  <a:schemeClr val="tx1"/>
                </a:solidFill>
                <a:latin typeface="Quire Sans"/>
                <a:cs typeface="Calibri Light"/>
              </a:rPr>
              <a:t>pracownik</a:t>
            </a:r>
            <a:r>
              <a:rPr lang="en-US" sz="3000">
                <a:solidFill>
                  <a:schemeClr val="tx1"/>
                </a:solidFill>
                <a:latin typeface="Quire Sans"/>
                <a:cs typeface="Calibri Light"/>
              </a:rPr>
              <a:t> </a:t>
            </a:r>
            <a:r>
              <a:rPr lang="en-US" sz="3000" err="1">
                <a:solidFill>
                  <a:schemeClr val="tx1"/>
                </a:solidFill>
                <a:latin typeface="Quire Sans"/>
                <a:cs typeface="Calibri Light"/>
              </a:rPr>
              <a:t>umysłowy</a:t>
            </a:r>
            <a:r>
              <a:rPr lang="en-US" sz="3000">
                <a:solidFill>
                  <a:schemeClr val="tx1"/>
                </a:solidFill>
                <a:latin typeface="Quire Sans"/>
                <a:cs typeface="Calibri Light"/>
              </a:rPr>
              <a:t>. W 1927 </a:t>
            </a:r>
            <a:r>
              <a:rPr lang="en-US" sz="3000" err="1">
                <a:solidFill>
                  <a:schemeClr val="tx1"/>
                </a:solidFill>
                <a:latin typeface="Quire Sans"/>
                <a:cs typeface="Calibri Light"/>
              </a:rPr>
              <a:t>powołany</a:t>
            </a:r>
            <a:r>
              <a:rPr lang="en-US" sz="3000">
                <a:solidFill>
                  <a:schemeClr val="tx1"/>
                </a:solidFill>
                <a:latin typeface="Quire Sans"/>
                <a:cs typeface="Calibri Light"/>
              </a:rPr>
              <a:t> </a:t>
            </a:r>
            <a:r>
              <a:rPr lang="en-US" sz="3000" err="1">
                <a:solidFill>
                  <a:schemeClr val="tx1"/>
                </a:solidFill>
                <a:latin typeface="Quire Sans"/>
                <a:cs typeface="Calibri Light"/>
              </a:rPr>
              <a:t>został</a:t>
            </a:r>
            <a:r>
              <a:rPr lang="en-US" sz="3000">
                <a:solidFill>
                  <a:schemeClr val="tx1"/>
                </a:solidFill>
                <a:latin typeface="Quire Sans"/>
                <a:cs typeface="Calibri Light"/>
              </a:rPr>
              <a:t> do </a:t>
            </a:r>
            <a:r>
              <a:rPr lang="en-US" sz="3000" err="1">
                <a:solidFill>
                  <a:schemeClr val="tx1"/>
                </a:solidFill>
                <a:latin typeface="Quire Sans"/>
                <a:cs typeface="Calibri Light"/>
              </a:rPr>
              <a:t>służby</a:t>
            </a:r>
            <a:r>
              <a:rPr lang="en-US" sz="3000">
                <a:solidFill>
                  <a:schemeClr val="tx1"/>
                </a:solidFill>
                <a:latin typeface="Quire Sans"/>
                <a:cs typeface="Calibri Light"/>
              </a:rPr>
              <a:t> </a:t>
            </a:r>
            <a:r>
              <a:rPr lang="en-US" sz="3000" err="1">
                <a:solidFill>
                  <a:schemeClr val="tx1"/>
                </a:solidFill>
                <a:latin typeface="Quire Sans"/>
                <a:cs typeface="Calibri Light"/>
              </a:rPr>
              <a:t>wojskowej</a:t>
            </a:r>
            <a:r>
              <a:rPr lang="en-US" sz="3000">
                <a:solidFill>
                  <a:schemeClr val="tx1"/>
                </a:solidFill>
                <a:latin typeface="Quire Sans"/>
                <a:cs typeface="Calibri Light"/>
              </a:rPr>
              <a:t> w 1 </a:t>
            </a:r>
            <a:r>
              <a:rPr lang="en-US" sz="3000" err="1">
                <a:solidFill>
                  <a:schemeClr val="tx1"/>
                </a:solidFill>
                <a:latin typeface="Quire Sans"/>
                <a:cs typeface="Calibri Light"/>
              </a:rPr>
              <a:t>Pułku</a:t>
            </a:r>
            <a:r>
              <a:rPr lang="en-US" sz="3000">
                <a:solidFill>
                  <a:schemeClr val="tx1"/>
                </a:solidFill>
                <a:latin typeface="Quire Sans"/>
                <a:cs typeface="Calibri Light"/>
              </a:rPr>
              <a:t> </a:t>
            </a:r>
            <a:r>
              <a:rPr lang="en-US" sz="3000" err="1">
                <a:solidFill>
                  <a:schemeClr val="tx1"/>
                </a:solidFill>
                <a:latin typeface="Quire Sans"/>
                <a:cs typeface="Calibri Light"/>
              </a:rPr>
              <a:t>Saperów</a:t>
            </a:r>
            <a:r>
              <a:rPr lang="en-US" sz="3000">
                <a:solidFill>
                  <a:schemeClr val="tx1"/>
                </a:solidFill>
                <a:latin typeface="Quire Sans"/>
                <a:cs typeface="Calibri Light"/>
              </a:rPr>
              <a:t> </a:t>
            </a:r>
            <a:r>
              <a:rPr lang="en-US" sz="3000" err="1">
                <a:solidFill>
                  <a:schemeClr val="tx1"/>
                </a:solidFill>
                <a:latin typeface="Quire Sans"/>
                <a:cs typeface="Calibri Light"/>
              </a:rPr>
              <a:t>Kolejowych</a:t>
            </a:r>
            <a:r>
              <a:rPr lang="en-US" sz="3000">
                <a:solidFill>
                  <a:schemeClr val="tx1"/>
                </a:solidFill>
                <a:latin typeface="Quire Sans"/>
                <a:cs typeface="Calibri Light"/>
              </a:rPr>
              <a:t> w Krakowie. </a:t>
            </a:r>
            <a:r>
              <a:rPr lang="en-US" sz="3000" err="1">
                <a:solidFill>
                  <a:schemeClr val="tx1"/>
                </a:solidFill>
                <a:latin typeface="Quire Sans"/>
                <a:cs typeface="Calibri Light"/>
              </a:rPr>
              <a:t>Przed</a:t>
            </a:r>
            <a:r>
              <a:rPr lang="en-US" sz="3000">
                <a:solidFill>
                  <a:schemeClr val="tx1"/>
                </a:solidFill>
                <a:latin typeface="Quire Sans"/>
                <a:cs typeface="Calibri Light"/>
              </a:rPr>
              <a:t> </a:t>
            </a:r>
            <a:r>
              <a:rPr lang="en-US" sz="3000" err="1">
                <a:solidFill>
                  <a:schemeClr val="tx1"/>
                </a:solidFill>
                <a:latin typeface="Quire Sans"/>
                <a:cs typeface="Calibri Light"/>
              </a:rPr>
              <a:t>wybuchem</a:t>
            </a:r>
            <a:r>
              <a:rPr lang="en-US" sz="3000">
                <a:solidFill>
                  <a:schemeClr val="tx1"/>
                </a:solidFill>
                <a:latin typeface="Quire Sans"/>
                <a:cs typeface="Calibri Light"/>
              </a:rPr>
              <a:t> </a:t>
            </a:r>
            <a:r>
              <a:rPr lang="en-US" sz="3000" err="1">
                <a:solidFill>
                  <a:schemeClr val="tx1"/>
                </a:solidFill>
                <a:latin typeface="Quire Sans"/>
                <a:cs typeface="Calibri Light"/>
              </a:rPr>
              <a:t>wojny</a:t>
            </a:r>
            <a:r>
              <a:rPr lang="en-US" sz="3000">
                <a:solidFill>
                  <a:schemeClr val="tx1"/>
                </a:solidFill>
                <a:latin typeface="Quire Sans"/>
                <a:cs typeface="Calibri Light"/>
              </a:rPr>
              <a:t> </a:t>
            </a:r>
            <a:r>
              <a:rPr lang="en-US" sz="3000" err="1">
                <a:solidFill>
                  <a:schemeClr val="tx1"/>
                </a:solidFill>
                <a:latin typeface="Quire Sans"/>
                <a:cs typeface="Calibri Light"/>
              </a:rPr>
              <a:t>należał</a:t>
            </a:r>
            <a:r>
              <a:rPr lang="en-US" sz="3000">
                <a:solidFill>
                  <a:schemeClr val="tx1"/>
                </a:solidFill>
                <a:latin typeface="Quire Sans"/>
                <a:cs typeface="Calibri Light"/>
              </a:rPr>
              <a:t> do </a:t>
            </a:r>
            <a:r>
              <a:rPr lang="en-US" sz="3000" err="1">
                <a:solidFill>
                  <a:schemeClr val="tx1"/>
                </a:solidFill>
                <a:latin typeface="Quire Sans"/>
                <a:cs typeface="Calibri Light"/>
              </a:rPr>
              <a:t>orkiestry</a:t>
            </a:r>
            <a:r>
              <a:rPr lang="en-US" sz="3000">
                <a:solidFill>
                  <a:schemeClr val="tx1"/>
                </a:solidFill>
                <a:latin typeface="Quire Sans"/>
                <a:cs typeface="Calibri Light"/>
              </a:rPr>
              <a:t> 1 </a:t>
            </a:r>
            <a:r>
              <a:rPr lang="en-US" sz="3000" err="1">
                <a:solidFill>
                  <a:schemeClr val="tx1"/>
                </a:solidFill>
                <a:latin typeface="Quire Sans"/>
                <a:cs typeface="Calibri Light"/>
              </a:rPr>
              <a:t>Batalionu</a:t>
            </a:r>
            <a:r>
              <a:rPr lang="en-US" sz="3000">
                <a:solidFill>
                  <a:schemeClr val="tx1"/>
                </a:solidFill>
                <a:latin typeface="Quire Sans"/>
                <a:cs typeface="Calibri Light"/>
              </a:rPr>
              <a:t> </a:t>
            </a:r>
            <a:r>
              <a:rPr lang="en-US" sz="3000" err="1">
                <a:solidFill>
                  <a:schemeClr val="tx1"/>
                </a:solidFill>
                <a:latin typeface="Quire Sans"/>
                <a:cs typeface="Calibri Light"/>
              </a:rPr>
              <a:t>Mostów</a:t>
            </a:r>
            <a:r>
              <a:rPr lang="en-US" sz="3000">
                <a:solidFill>
                  <a:schemeClr val="tx1"/>
                </a:solidFill>
                <a:latin typeface="Quire Sans"/>
                <a:cs typeface="Calibri Light"/>
              </a:rPr>
              <a:t> </a:t>
            </a:r>
            <a:r>
              <a:rPr lang="en-US" sz="3000" err="1">
                <a:solidFill>
                  <a:schemeClr val="tx1"/>
                </a:solidFill>
                <a:latin typeface="Quire Sans"/>
                <a:cs typeface="Calibri Light"/>
              </a:rPr>
              <a:t>Kolejowych</a:t>
            </a:r>
            <a:r>
              <a:rPr lang="en-US" sz="3000">
                <a:solidFill>
                  <a:schemeClr val="tx1"/>
                </a:solidFill>
                <a:latin typeface="Quire Sans"/>
                <a:cs typeface="Calibri Light"/>
              </a:rPr>
              <a:t>, </a:t>
            </a:r>
            <a:r>
              <a:rPr lang="en-US" sz="3000" err="1">
                <a:solidFill>
                  <a:schemeClr val="tx1"/>
                </a:solidFill>
                <a:latin typeface="Quire Sans"/>
                <a:cs typeface="Calibri Light"/>
              </a:rPr>
              <a:t>gdzie</a:t>
            </a:r>
            <a:r>
              <a:rPr lang="en-US" sz="3000">
                <a:solidFill>
                  <a:schemeClr val="tx1"/>
                </a:solidFill>
                <a:latin typeface="Quire Sans"/>
                <a:cs typeface="Calibri Light"/>
              </a:rPr>
              <a:t> </a:t>
            </a:r>
            <a:r>
              <a:rPr lang="en-US" sz="3000" err="1">
                <a:solidFill>
                  <a:schemeClr val="tx1"/>
                </a:solidFill>
                <a:latin typeface="Quire Sans"/>
                <a:cs typeface="Calibri Light"/>
              </a:rPr>
              <a:t>często</a:t>
            </a:r>
            <a:r>
              <a:rPr lang="en-US" sz="3000">
                <a:solidFill>
                  <a:schemeClr val="tx1"/>
                </a:solidFill>
                <a:latin typeface="Quire Sans"/>
                <a:cs typeface="Calibri Light"/>
              </a:rPr>
              <a:t> </a:t>
            </a:r>
            <a:r>
              <a:rPr lang="en-US" sz="3000" err="1">
                <a:solidFill>
                  <a:schemeClr val="tx1"/>
                </a:solidFill>
                <a:latin typeface="Quire Sans"/>
                <a:cs typeface="Calibri Light"/>
              </a:rPr>
              <a:t>grał</a:t>
            </a:r>
            <a:r>
              <a:rPr lang="en-US" sz="3000">
                <a:solidFill>
                  <a:schemeClr val="tx1"/>
                </a:solidFill>
                <a:latin typeface="Quire Sans"/>
                <a:cs typeface="Calibri Light"/>
              </a:rPr>
              <a:t> </a:t>
            </a:r>
            <a:r>
              <a:rPr lang="en-US" sz="3000" err="1">
                <a:solidFill>
                  <a:schemeClr val="tx1"/>
                </a:solidFill>
                <a:latin typeface="Quire Sans"/>
                <a:cs typeface="Calibri Light"/>
              </a:rPr>
              <a:t>hejnał</a:t>
            </a:r>
            <a:r>
              <a:rPr lang="en-US" sz="3000">
                <a:solidFill>
                  <a:schemeClr val="tx1"/>
                </a:solidFill>
                <a:latin typeface="Quire Sans"/>
                <a:cs typeface="Calibri Light"/>
              </a:rPr>
              <a:t> </a:t>
            </a:r>
            <a:r>
              <a:rPr lang="en-US" sz="3000" err="1">
                <a:solidFill>
                  <a:schemeClr val="tx1"/>
                </a:solidFill>
                <a:latin typeface="Quire Sans"/>
                <a:cs typeface="Calibri Light"/>
              </a:rPr>
              <a:t>mariacki</a:t>
            </a:r>
            <a:r>
              <a:rPr lang="en-US" sz="3000">
                <a:solidFill>
                  <a:schemeClr val="tx1"/>
                </a:solidFill>
                <a:latin typeface="Quire Sans"/>
                <a:cs typeface="Calibri Light"/>
              </a:rPr>
              <a:t>.</a:t>
            </a:r>
            <a:endParaRPr lang="en-US" sz="3000" kern="1200">
              <a:solidFill>
                <a:schemeClr val="tx1"/>
              </a:solidFill>
              <a:latin typeface="Quire Sans"/>
              <a:cs typeface="Calibri Light"/>
            </a:endParaRPr>
          </a:p>
        </p:txBody>
      </p:sp>
    </p:spTree>
    <p:extLst>
      <p:ext uri="{BB962C8B-B14F-4D97-AF65-F5344CB8AC3E}">
        <p14:creationId xmlns:p14="http://schemas.microsoft.com/office/powerpoint/2010/main" val="769226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7" name="Oval 26">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9" name="Rectangle 28">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D6E69B2-6F4C-40BA-A942-F5433ED257CC}"/>
              </a:ext>
            </a:extLst>
          </p:cNvPr>
          <p:cNvSpPr>
            <a:spLocks noGrp="1"/>
          </p:cNvSpPr>
          <p:nvPr>
            <p:ph type="title"/>
          </p:nvPr>
        </p:nvSpPr>
        <p:spPr>
          <a:xfrm>
            <a:off x="6587544" y="1382165"/>
            <a:ext cx="4869179" cy="1517984"/>
          </a:xfrm>
        </p:spPr>
        <p:txBody>
          <a:bodyPr vert="horz" lIns="91440" tIns="45720" rIns="91440" bIns="45720" rtlCol="0" anchor="ctr">
            <a:normAutofit/>
          </a:bodyPr>
          <a:lstStyle/>
          <a:p>
            <a:r>
              <a:rPr lang="en-US" sz="4800">
                <a:solidFill>
                  <a:srgbClr val="000000"/>
                </a:solidFill>
              </a:rPr>
              <a:t>Kampania wrześniowa</a:t>
            </a:r>
          </a:p>
        </p:txBody>
      </p:sp>
      <p:sp>
        <p:nvSpPr>
          <p:cNvPr id="31" name="Freeform: Shape 30">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pic>
        <p:nvPicPr>
          <p:cNvPr id="5" name="Obraz 5" descr="Obraz zawierający osoba, wewnątrz, mężczyzna, zdjęcie&#10;&#10;Opis wygenerowany automatycznie">
            <a:extLst>
              <a:ext uri="{FF2B5EF4-FFF2-40B4-BE49-F238E27FC236}">
                <a16:creationId xmlns:a16="http://schemas.microsoft.com/office/drawing/2014/main" id="{A463E84D-0DB2-4CD7-98EE-A45450F654AC}"/>
              </a:ext>
            </a:extLst>
          </p:cNvPr>
          <p:cNvPicPr>
            <a:picLocks noGrp="1" noChangeAspect="1"/>
          </p:cNvPicPr>
          <p:nvPr>
            <p:ph idx="1"/>
          </p:nvPr>
        </p:nvPicPr>
        <p:blipFill rotWithShape="1">
          <a:blip r:embed="rId6"/>
          <a:srcRect b="29008"/>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4" name="Symbol zastępczy tekstu 3">
            <a:extLst>
              <a:ext uri="{FF2B5EF4-FFF2-40B4-BE49-F238E27FC236}">
                <a16:creationId xmlns:a16="http://schemas.microsoft.com/office/drawing/2014/main" id="{8F9E752C-E8E6-48D0-BB22-900945803DD3}"/>
              </a:ext>
            </a:extLst>
          </p:cNvPr>
          <p:cNvSpPr>
            <a:spLocks noGrp="1"/>
          </p:cNvSpPr>
          <p:nvPr>
            <p:ph type="body" sz="half" idx="2"/>
          </p:nvPr>
        </p:nvSpPr>
        <p:spPr>
          <a:xfrm>
            <a:off x="6587545" y="3007389"/>
            <a:ext cx="4869179" cy="3065865"/>
          </a:xfrm>
        </p:spPr>
        <p:txBody>
          <a:bodyPr vert="horz" lIns="91440" tIns="45720" rIns="91440" bIns="45720" rtlCol="0" anchor="t">
            <a:normAutofit/>
          </a:bodyPr>
          <a:lstStyle/>
          <a:p>
            <a:pPr indent="-182880">
              <a:lnSpc>
                <a:spcPct val="90000"/>
              </a:lnSpc>
              <a:buFont typeface="Wingdings" pitchFamily="2" charset="2"/>
              <a:buChar char="§"/>
            </a:pPr>
            <a:r>
              <a:rPr lang="en-US" sz="1800">
                <a:solidFill>
                  <a:srgbClr val="000000"/>
                </a:solidFill>
              </a:rPr>
              <a:t>W kampanii wrześniowej walczył na odcinku Stryj, Krupsko, Skulsko i Wodjatycze. Później ze swoją jednostką dotarł do Węgier. Do 1940r. przebywał w obozie dla internowanych żołnierzy polskich. Następnie walczył pod Aleksandrią, twierdzą Tobruk i pod wzgórzem Gazala.</a:t>
            </a:r>
          </a:p>
        </p:txBody>
      </p:sp>
      <p:grpSp>
        <p:nvGrpSpPr>
          <p:cNvPr id="33" name="Group 32">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4" name="Oval 33">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5" name="Oval 34">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3980663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11">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1" name="Oval 13">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42" name="Rectangle 15">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D9C9550-205A-4E3D-B36B-FBD7A0B1478E}"/>
              </a:ext>
            </a:extLst>
          </p:cNvPr>
          <p:cNvSpPr>
            <a:spLocks noGrp="1"/>
          </p:cNvSpPr>
          <p:nvPr>
            <p:ph type="title"/>
          </p:nvPr>
        </p:nvSpPr>
        <p:spPr>
          <a:xfrm>
            <a:off x="7883612" y="2526218"/>
            <a:ext cx="4406245" cy="2285079"/>
          </a:xfrm>
          <a:ln>
            <a:noFill/>
          </a:ln>
        </p:spPr>
        <p:txBody>
          <a:bodyPr vert="horz" lIns="91440" tIns="45720" rIns="91440" bIns="45720" rtlCol="0" anchor="ctr">
            <a:noAutofit/>
          </a:bodyPr>
          <a:lstStyle/>
          <a:p>
            <a:r>
              <a:rPr lang="en-US" sz="2400"/>
              <a:t>Na </a:t>
            </a:r>
            <a:r>
              <a:rPr lang="en-US" sz="2400" err="1"/>
              <a:t>przełomie</a:t>
            </a:r>
            <a:r>
              <a:rPr lang="en-US" sz="2400"/>
              <a:t> </a:t>
            </a:r>
            <a:r>
              <a:rPr lang="en-US" sz="2400" err="1"/>
              <a:t>lat</a:t>
            </a:r>
            <a:r>
              <a:rPr lang="en-US" sz="2400"/>
              <a:t> 1943 </a:t>
            </a:r>
            <a:r>
              <a:rPr lang="en-US" sz="2400" err="1"/>
              <a:t>i</a:t>
            </a:r>
            <a:r>
              <a:rPr lang="en-US" sz="2400"/>
              <a:t> 1944 </a:t>
            </a:r>
            <a:r>
              <a:rPr lang="en-US" sz="2400" err="1"/>
              <a:t>przerzucono</a:t>
            </a:r>
            <a:r>
              <a:rPr lang="en-US" sz="2400"/>
              <a:t> </a:t>
            </a:r>
            <a:r>
              <a:rPr lang="en-US" sz="2400" err="1"/>
              <a:t>jego</a:t>
            </a:r>
            <a:r>
              <a:rPr lang="en-US" sz="2400"/>
              <a:t> </a:t>
            </a:r>
            <a:r>
              <a:rPr lang="en-US" sz="2400" err="1"/>
              <a:t>wojsko</a:t>
            </a:r>
            <a:r>
              <a:rPr lang="en-US" sz="2400"/>
              <a:t> </a:t>
            </a:r>
            <a:r>
              <a:rPr lang="en-US" sz="2400" err="1"/>
              <a:t>razem</a:t>
            </a:r>
            <a:r>
              <a:rPr lang="en-US" sz="2400"/>
              <a:t> z </a:t>
            </a:r>
            <a:r>
              <a:rPr lang="en-US" sz="2400" err="1"/>
              <a:t>nim</a:t>
            </a:r>
            <a:r>
              <a:rPr lang="en-US" sz="2400"/>
              <a:t> do </a:t>
            </a:r>
            <a:r>
              <a:rPr lang="en-US" sz="2400" err="1"/>
              <a:t>Włoch</a:t>
            </a:r>
            <a:r>
              <a:rPr lang="en-US" sz="2400"/>
              <a:t> </a:t>
            </a:r>
            <a:r>
              <a:rPr lang="en-US" sz="2400" err="1"/>
              <a:t>nad</a:t>
            </a:r>
            <a:r>
              <a:rPr lang="en-US" sz="2400"/>
              <a:t> </a:t>
            </a:r>
            <a:r>
              <a:rPr lang="en-US" sz="2400" err="1"/>
              <a:t>rzekę</a:t>
            </a:r>
            <a:r>
              <a:rPr lang="en-US" sz="2400"/>
              <a:t> </a:t>
            </a:r>
            <a:r>
              <a:rPr lang="en-US" sz="2400" err="1"/>
              <a:t>Sangro</a:t>
            </a:r>
            <a:r>
              <a:rPr lang="en-US" sz="2400"/>
              <a:t>, </a:t>
            </a:r>
            <a:r>
              <a:rPr lang="en-US" sz="2400" err="1"/>
              <a:t>gdzie</a:t>
            </a:r>
            <a:r>
              <a:rPr lang="en-US" sz="2400"/>
              <a:t> </a:t>
            </a:r>
            <a:r>
              <a:rPr lang="en-US" sz="2400" err="1"/>
              <a:t>miał</a:t>
            </a:r>
            <a:r>
              <a:rPr lang="en-US" sz="2400"/>
              <a:t> </a:t>
            </a:r>
            <a:r>
              <a:rPr lang="en-US" sz="2400" err="1"/>
              <a:t>wziąść</a:t>
            </a:r>
            <a:r>
              <a:rPr lang="en-US" sz="2400"/>
              <a:t> </a:t>
            </a:r>
            <a:r>
              <a:rPr lang="en-US" sz="2400" err="1"/>
              <a:t>udział</a:t>
            </a:r>
            <a:r>
              <a:rPr lang="en-US" sz="2400"/>
              <a:t> w </a:t>
            </a:r>
            <a:r>
              <a:rPr lang="en-US" sz="2400" err="1"/>
              <a:t>przełamaniu</a:t>
            </a:r>
            <a:r>
              <a:rPr lang="en-US" sz="2400"/>
              <a:t> </a:t>
            </a:r>
            <a:r>
              <a:rPr lang="en-US" sz="2400" err="1"/>
              <a:t>Linii</a:t>
            </a:r>
            <a:r>
              <a:rPr lang="en-US" sz="2400"/>
              <a:t> Gustawa. W </a:t>
            </a:r>
            <a:r>
              <a:rPr lang="en-US" sz="2400" err="1"/>
              <a:t>kwietniu</a:t>
            </a:r>
            <a:r>
              <a:rPr lang="en-US" sz="2400"/>
              <a:t> </a:t>
            </a:r>
            <a:r>
              <a:rPr lang="en-US" sz="2400" err="1"/>
              <a:t>wszystkie</a:t>
            </a:r>
            <a:r>
              <a:rPr lang="en-US" sz="2400"/>
              <a:t> </a:t>
            </a:r>
            <a:r>
              <a:rPr lang="en-US" sz="2400" err="1"/>
              <a:t>jednostki</a:t>
            </a:r>
            <a:r>
              <a:rPr lang="en-US" sz="2400"/>
              <a:t> </a:t>
            </a:r>
            <a:r>
              <a:rPr lang="en-US" sz="2400" err="1"/>
              <a:t>spotkały</a:t>
            </a:r>
            <a:r>
              <a:rPr lang="en-US" sz="2400"/>
              <a:t> </a:t>
            </a:r>
            <a:r>
              <a:rPr lang="en-US" sz="2400" err="1"/>
              <a:t>się</a:t>
            </a:r>
            <a:r>
              <a:rPr lang="en-US" sz="2400"/>
              <a:t> pod Monte Casino.</a:t>
            </a:r>
            <a:endParaRPr lang="en-US" sz="2400">
              <a:latin typeface="Rockwell Condensed"/>
            </a:endParaRPr>
          </a:p>
        </p:txBody>
      </p:sp>
      <p:pic>
        <p:nvPicPr>
          <p:cNvPr id="5" name="Obraz 5" descr="Obraz zawierający zewnętrzne, budynek, woda, stare&#10;&#10;Opis wygenerowany automatycznie">
            <a:extLst>
              <a:ext uri="{FF2B5EF4-FFF2-40B4-BE49-F238E27FC236}">
                <a16:creationId xmlns:a16="http://schemas.microsoft.com/office/drawing/2014/main" id="{2CEA1F04-6B93-4B4B-AAB5-C3B27E10066C}"/>
              </a:ext>
            </a:extLst>
          </p:cNvPr>
          <p:cNvPicPr>
            <a:picLocks noChangeAspect="1"/>
          </p:cNvPicPr>
          <p:nvPr/>
        </p:nvPicPr>
        <p:blipFill rotWithShape="1">
          <a:blip r:embed="rId6"/>
          <a:srcRect l="20462" r="3036"/>
          <a:stretch/>
        </p:blipFill>
        <p:spPr>
          <a:xfrm>
            <a:off x="3343" y="10"/>
            <a:ext cx="7548923" cy="6857990"/>
          </a:xfrm>
          <a:prstGeom prst="rect">
            <a:avLst/>
          </a:prstGeom>
        </p:spPr>
      </p:pic>
      <p:sp>
        <p:nvSpPr>
          <p:cNvPr id="43" name="Content Placeholder 8">
            <a:extLst>
              <a:ext uri="{FF2B5EF4-FFF2-40B4-BE49-F238E27FC236}">
                <a16:creationId xmlns:a16="http://schemas.microsoft.com/office/drawing/2014/main" id="{C5CEF0ED-6F71-453B-B0C8-62626C82A648}"/>
              </a:ext>
            </a:extLst>
          </p:cNvPr>
          <p:cNvSpPr>
            <a:spLocks noGrp="1"/>
          </p:cNvSpPr>
          <p:nvPr>
            <p:ph idx="1"/>
          </p:nvPr>
        </p:nvSpPr>
        <p:spPr>
          <a:xfrm>
            <a:off x="7739838" y="1330654"/>
            <a:ext cx="3960547" cy="4841546"/>
          </a:xfrm>
        </p:spPr>
        <p:txBody>
          <a:bodyPr vert="horz" lIns="91440" tIns="45720" rIns="91440" bIns="45720" rtlCol="0">
            <a:normAutofit/>
          </a:bodyPr>
          <a:lstStyle/>
          <a:p>
            <a:endParaRPr lang="en-US" sz="1600"/>
          </a:p>
        </p:txBody>
      </p:sp>
      <p:grpSp>
        <p:nvGrpSpPr>
          <p:cNvPr id="44" name="Group 17">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5" name="Oval 18">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6" name="Oval 19">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93658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5" name="Oval 24">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7" name="Rectangle 2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7A35E0F-90E2-4EC9-9ADE-39503D0BB4E9}"/>
              </a:ext>
            </a:extLst>
          </p:cNvPr>
          <p:cNvSpPr>
            <a:spLocks noGrp="1"/>
          </p:cNvSpPr>
          <p:nvPr>
            <p:ph type="title"/>
          </p:nvPr>
        </p:nvSpPr>
        <p:spPr>
          <a:xfrm>
            <a:off x="6378396" y="1620328"/>
            <a:ext cx="4920019" cy="2021553"/>
          </a:xfrm>
        </p:spPr>
        <p:txBody>
          <a:bodyPr vert="horz" lIns="91440" tIns="45720" rIns="91440" bIns="45720" rtlCol="0" anchor="ctr">
            <a:normAutofit fontScale="90000"/>
          </a:bodyPr>
          <a:lstStyle/>
          <a:p>
            <a:br>
              <a:rPr lang="en-US" sz="1400">
                <a:solidFill>
                  <a:schemeClr val="tx1"/>
                </a:solidFill>
              </a:rPr>
            </a:br>
            <a:br>
              <a:rPr lang="en-US" sz="1400"/>
            </a:br>
            <a:br>
              <a:rPr lang="en-US" sz="1400"/>
            </a:br>
            <a:br>
              <a:rPr lang="en-US" sz="1400"/>
            </a:br>
            <a:r>
              <a:rPr lang="en-US" sz="2000" b="0">
                <a:solidFill>
                  <a:schemeClr val="tx1"/>
                </a:solidFill>
                <a:latin typeface="Bodoni MT"/>
              </a:rPr>
              <a:t>Emil dostał rozkaz, że na zdobytych ruinach klasztoru Monte Casino ma zostać odegrany hejnał. Nie było to dla niego łatwe zadanie. By wykonać rokaz musiał w ciągu dwóch godzin pokonać kilkunastokilometrowy dystans. Pół drogi pod górę jechał samochodem, jednak najtrudniejszy odcinek drogi musiał się wspinać po skałach. Pomimo tego, że pod Monte Casino stacjonowały wojska niemiecke. Udało mu się przed godziną 12 dotrzeć na miejsce. Zdenerwowany, a zarazem wzruszony Czech podszedł pod falującą na wietrze flagę Polski I odegrał hejnał. Wokół niego zebrali się prawię wszyscy alianci, zdobywający górę. Czuł się zaszczycony.</a:t>
            </a:r>
          </a:p>
        </p:txBody>
      </p:sp>
      <p:sp>
        <p:nvSpPr>
          <p:cNvPr id="29" name="Freeform: Shape 28">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5" descr="Obraz zawierający zewnętrzne, jednolite, osoba, osoby&#10;&#10;Opis wygenerowany automatycznie">
            <a:extLst>
              <a:ext uri="{FF2B5EF4-FFF2-40B4-BE49-F238E27FC236}">
                <a16:creationId xmlns:a16="http://schemas.microsoft.com/office/drawing/2014/main" id="{C00869E6-2FB5-4970-952B-E09892AC791E}"/>
              </a:ext>
            </a:extLst>
          </p:cNvPr>
          <p:cNvPicPr>
            <a:picLocks noGrp="1" noChangeAspect="1"/>
          </p:cNvPicPr>
          <p:nvPr>
            <p:ph idx="1"/>
          </p:nvPr>
        </p:nvPicPr>
        <p:blipFill rotWithShape="1">
          <a:blip r:embed="rId4"/>
          <a:srcRect l="10103" r="1012"/>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8939677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0221A8-EBA1-4352-8615-424B2159B723}"/>
              </a:ext>
            </a:extLst>
          </p:cNvPr>
          <p:cNvSpPr>
            <a:spLocks noGrp="1"/>
          </p:cNvSpPr>
          <p:nvPr>
            <p:ph type="title"/>
          </p:nvPr>
        </p:nvSpPr>
        <p:spPr>
          <a:xfrm>
            <a:off x="8549640" y="685800"/>
            <a:ext cx="3200400" cy="1665474"/>
          </a:xfrm>
        </p:spPr>
        <p:txBody>
          <a:bodyPr/>
          <a:lstStyle/>
          <a:p>
            <a:r>
              <a:rPr lang="pl-PL">
                <a:latin typeface="Rockwell Condensed"/>
              </a:rPr>
              <a:t>Życie PO WOJNIE EMILA CZECHA</a:t>
            </a:r>
          </a:p>
        </p:txBody>
      </p:sp>
      <p:sp>
        <p:nvSpPr>
          <p:cNvPr id="3" name="Symbol zastępczy zawartości 2">
            <a:extLst>
              <a:ext uri="{FF2B5EF4-FFF2-40B4-BE49-F238E27FC236}">
                <a16:creationId xmlns:a16="http://schemas.microsoft.com/office/drawing/2014/main" id="{B98383EA-2E55-4FB0-B149-A80C3C94403C}"/>
              </a:ext>
            </a:extLst>
          </p:cNvPr>
          <p:cNvSpPr>
            <a:spLocks noGrp="1"/>
          </p:cNvSpPr>
          <p:nvPr>
            <p:ph idx="1"/>
          </p:nvPr>
        </p:nvSpPr>
        <p:spPr/>
        <p:txBody>
          <a:bodyPr vert="horz" lIns="91440" tIns="45720" rIns="91440" bIns="45720" rtlCol="0" anchor="t">
            <a:noAutofit/>
          </a:bodyPr>
          <a:lstStyle/>
          <a:p>
            <a:r>
              <a:rPr lang="pl-PL" sz="2800"/>
              <a:t>W 1947r. Emil wrócił z Anglii i osiedlił się w Kłodzku, podejmując pracę w PKP. Gdzie pracował ponad 20 lat. Potem podjął pracę jako kierowca sanitarki w Przychodni Obwodowej PKP w Kłodzku. Pracował tam, aż do przejścia na emeryturę.  Był członkiem orkiestry kolejowej, ławnikiem sądowym, członkiem zarządu oddziału ZBoWiD w Kłodzku. Często chodził do szkół i opowiadał o swoich doświadczeniach związanych z wojną. Został pochowany na cmentarzu w Kłodzku.</a:t>
            </a:r>
          </a:p>
        </p:txBody>
      </p:sp>
      <p:sp>
        <p:nvSpPr>
          <p:cNvPr id="4" name="Symbol zastępczy tekstu 3">
            <a:extLst>
              <a:ext uri="{FF2B5EF4-FFF2-40B4-BE49-F238E27FC236}">
                <a16:creationId xmlns:a16="http://schemas.microsoft.com/office/drawing/2014/main" id="{090B1201-979C-452D-BFE0-89538B99BAFC}"/>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473791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BF8CD92-BB9A-406B-A4CA-611F55A14B77}"/>
              </a:ext>
            </a:extLst>
          </p:cNvPr>
          <p:cNvSpPr>
            <a:spLocks noGrp="1"/>
          </p:cNvSpPr>
          <p:nvPr>
            <p:ph type="title"/>
          </p:nvPr>
        </p:nvSpPr>
        <p:spPr>
          <a:xfrm>
            <a:off x="1286934" y="1465790"/>
            <a:ext cx="3860798" cy="3941345"/>
          </a:xfrm>
        </p:spPr>
        <p:txBody>
          <a:bodyPr>
            <a:normAutofit/>
          </a:bodyPr>
          <a:lstStyle/>
          <a:p>
            <a:r>
              <a:rPr lang="pl-PL" sz="6000"/>
              <a:t>ORDERY i odznaczenia</a:t>
            </a:r>
          </a:p>
        </p:txBody>
      </p:sp>
      <p:sp>
        <p:nvSpPr>
          <p:cNvPr id="3" name="Symbol zastępczy zawartości 2">
            <a:extLst>
              <a:ext uri="{FF2B5EF4-FFF2-40B4-BE49-F238E27FC236}">
                <a16:creationId xmlns:a16="http://schemas.microsoft.com/office/drawing/2014/main" id="{FB6A0CA7-B09C-4FEA-BF25-0254ABD8D135}"/>
              </a:ext>
            </a:extLst>
          </p:cNvPr>
          <p:cNvSpPr>
            <a:spLocks noGrp="1"/>
          </p:cNvSpPr>
          <p:nvPr>
            <p:ph idx="1"/>
          </p:nvPr>
        </p:nvSpPr>
        <p:spPr>
          <a:xfrm>
            <a:off x="6417733" y="1359090"/>
            <a:ext cx="5132665" cy="4048046"/>
          </a:xfrm>
        </p:spPr>
        <p:txBody>
          <a:bodyPr vert="horz" lIns="91440" tIns="45720" rIns="91440" bIns="45720" rtlCol="0" anchor="ctr">
            <a:normAutofit/>
          </a:bodyPr>
          <a:lstStyle/>
          <a:p>
            <a:r>
              <a:rPr lang="pl-PL" sz="1700"/>
              <a:t>Krzyż Kawalerski Orderu Odrodzenia Polski</a:t>
            </a:r>
          </a:p>
          <a:p>
            <a:pPr>
              <a:buClr>
                <a:srgbClr val="9E3611"/>
              </a:buClr>
            </a:pPr>
            <a:r>
              <a:rPr lang="pl-PL" sz="1700"/>
              <a:t>Brązowy Krzyż Zasługi z Mieczami</a:t>
            </a:r>
          </a:p>
          <a:p>
            <a:pPr>
              <a:buClr>
                <a:srgbClr val="9E3611"/>
              </a:buClr>
            </a:pPr>
            <a:r>
              <a:rPr lang="pl-PL" sz="1700"/>
              <a:t>Krzyż Pamiątkowy Monte Casino </a:t>
            </a:r>
          </a:p>
          <a:p>
            <a:pPr>
              <a:buClr>
                <a:srgbClr val="9E3611"/>
              </a:buClr>
            </a:pPr>
            <a:r>
              <a:rPr lang="pl-PL" sz="1700"/>
              <a:t>Odznaka za Rany i Kontuzje z jedną gwiazdą </a:t>
            </a:r>
          </a:p>
          <a:p>
            <a:pPr>
              <a:buClr>
                <a:srgbClr val="9E3611"/>
              </a:buClr>
            </a:pPr>
            <a:r>
              <a:rPr lang="pl-PL" sz="1700"/>
              <a:t>1939 – 1945 Star</a:t>
            </a:r>
          </a:p>
          <a:p>
            <a:pPr>
              <a:buClr>
                <a:srgbClr val="9E3611"/>
              </a:buClr>
            </a:pPr>
            <a:r>
              <a:rPr lang="pl-PL" sz="1700" err="1"/>
              <a:t>Africa</a:t>
            </a:r>
            <a:r>
              <a:rPr lang="pl-PL" sz="1700"/>
              <a:t> Star</a:t>
            </a:r>
          </a:p>
          <a:p>
            <a:pPr>
              <a:buClr>
                <a:srgbClr val="9E3611"/>
              </a:buClr>
            </a:pPr>
            <a:r>
              <a:rPr lang="pl-PL" sz="1700" err="1"/>
              <a:t>Italy</a:t>
            </a:r>
            <a:r>
              <a:rPr lang="pl-PL" sz="1700"/>
              <a:t> Star</a:t>
            </a:r>
          </a:p>
          <a:p>
            <a:pPr>
              <a:buClr>
                <a:srgbClr val="9E3611"/>
              </a:buClr>
            </a:pPr>
            <a:r>
              <a:rPr lang="pl-PL" sz="1700"/>
              <a:t>War </a:t>
            </a:r>
            <a:r>
              <a:rPr lang="pl-PL" sz="1700" err="1"/>
              <a:t>Mendal</a:t>
            </a:r>
          </a:p>
          <a:p>
            <a:pPr>
              <a:buClr>
                <a:srgbClr val="9E3611"/>
              </a:buClr>
            </a:pPr>
            <a:r>
              <a:rPr lang="pl-PL" sz="1700"/>
              <a:t>Odznaka Samodzielnej Brygady Strzelców Karpackich</a:t>
            </a:r>
          </a:p>
        </p:txBody>
      </p:sp>
      <p:sp>
        <p:nvSpPr>
          <p:cNvPr id="29" name="Rectangle 2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934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A7152F-8834-4435-9B84-655AA67B323B}"/>
              </a:ext>
            </a:extLst>
          </p:cNvPr>
          <p:cNvSpPr>
            <a:spLocks noGrp="1"/>
          </p:cNvSpPr>
          <p:nvPr>
            <p:ph type="title"/>
          </p:nvPr>
        </p:nvSpPr>
        <p:spPr/>
        <p:txBody>
          <a:bodyPr/>
          <a:lstStyle/>
          <a:p>
            <a:r>
              <a:rPr lang="pl-PL"/>
              <a:t>Źrodło:</a:t>
            </a:r>
            <a:endParaRPr lang="pl-PL">
              <a:latin typeface="Rockwell Condensed"/>
            </a:endParaRPr>
          </a:p>
        </p:txBody>
      </p:sp>
      <p:sp>
        <p:nvSpPr>
          <p:cNvPr id="3" name="Symbol zastępczy zawartości 2">
            <a:extLst>
              <a:ext uri="{FF2B5EF4-FFF2-40B4-BE49-F238E27FC236}">
                <a16:creationId xmlns:a16="http://schemas.microsoft.com/office/drawing/2014/main" id="{C00D6E35-CDB6-4D02-AD0E-9D8D9F127A92}"/>
              </a:ext>
            </a:extLst>
          </p:cNvPr>
          <p:cNvSpPr>
            <a:spLocks noGrp="1"/>
          </p:cNvSpPr>
          <p:nvPr>
            <p:ph idx="1"/>
          </p:nvPr>
        </p:nvSpPr>
        <p:spPr/>
        <p:txBody>
          <a:bodyPr vert="horz" lIns="91440" tIns="45720" rIns="91440" bIns="45720" rtlCol="0" anchor="t">
            <a:normAutofit/>
          </a:bodyPr>
          <a:lstStyle/>
          <a:p>
            <a:endParaRPr lang="pl-PL"/>
          </a:p>
          <a:p>
            <a:pPr>
              <a:buClr>
                <a:srgbClr val="9E3611"/>
              </a:buClr>
            </a:pPr>
            <a:r>
              <a:rPr lang="pl-PL">
                <a:ea typeface="+mn-lt"/>
                <a:cs typeface="+mn-lt"/>
                <a:hlinkClick r:id="rId2"/>
              </a:rPr>
              <a:t>https://pl.wikipedia.org/wiki/Emil_Czech</a:t>
            </a:r>
          </a:p>
          <a:p>
            <a:pPr>
              <a:buClr>
                <a:srgbClr val="9E3611"/>
              </a:buClr>
            </a:pPr>
            <a:endParaRPr lang="pl-PL">
              <a:ea typeface="+mn-lt"/>
              <a:cs typeface="+mn-lt"/>
            </a:endParaRPr>
          </a:p>
          <a:p>
            <a:pPr>
              <a:buClr>
                <a:srgbClr val="9E3611"/>
              </a:buClr>
            </a:pPr>
            <a:endParaRPr lang="pl-PL">
              <a:ea typeface="+mn-lt"/>
              <a:cs typeface="+mn-lt"/>
            </a:endParaRPr>
          </a:p>
          <a:p>
            <a:pPr>
              <a:buClr>
                <a:srgbClr val="9E3611"/>
              </a:buClr>
            </a:pPr>
            <a:endParaRPr lang="pl-PL">
              <a:ea typeface="+mn-lt"/>
              <a:cs typeface="+mn-lt"/>
            </a:endParaRPr>
          </a:p>
          <a:p>
            <a:pPr>
              <a:buClr>
                <a:srgbClr val="9E3611"/>
              </a:buClr>
            </a:pPr>
            <a:endParaRPr lang="pl-PL">
              <a:ea typeface="+mn-lt"/>
              <a:cs typeface="+mn-lt"/>
            </a:endParaRPr>
          </a:p>
          <a:p>
            <a:pPr>
              <a:buClr>
                <a:srgbClr val="9E3611"/>
              </a:buClr>
            </a:pPr>
            <a:endParaRPr lang="pl-PL">
              <a:ea typeface="+mn-lt"/>
              <a:cs typeface="+mn-lt"/>
            </a:endParaRPr>
          </a:p>
          <a:p>
            <a:pPr>
              <a:buClr>
                <a:srgbClr val="9E3611"/>
              </a:buClr>
            </a:pPr>
            <a:endParaRPr lang="pl-PL">
              <a:ea typeface="+mn-lt"/>
              <a:cs typeface="+mn-lt"/>
            </a:endParaRPr>
          </a:p>
          <a:p>
            <a:pPr>
              <a:buClr>
                <a:srgbClr val="9E3611"/>
              </a:buClr>
            </a:pPr>
            <a:r>
              <a:rPr lang="pl-PL">
                <a:solidFill>
                  <a:schemeClr val="accent2">
                    <a:lumMod val="60000"/>
                    <a:lumOff val="40000"/>
                  </a:schemeClr>
                </a:solidFill>
                <a:ea typeface="+mn-lt"/>
                <a:cs typeface="+mn-lt"/>
              </a:rPr>
              <a:t>Wykonała; Amelia Krawczyk z klasy 8c</a:t>
            </a:r>
          </a:p>
        </p:txBody>
      </p:sp>
    </p:spTree>
    <p:extLst>
      <p:ext uri="{BB962C8B-B14F-4D97-AF65-F5344CB8AC3E}">
        <p14:creationId xmlns:p14="http://schemas.microsoft.com/office/powerpoint/2010/main" val="4112490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Wood Type</vt:lpstr>
      <vt:lpstr>EMIL CZECH</vt:lpstr>
      <vt:lpstr>Urodził się 8 sierpnia 1908 roku w Bobowej</vt:lpstr>
      <vt:lpstr>Był synem Józefa i Marii Szubarwskiej. Ukończył 6 klas gimnazjum i trzyletnią szkołę przemysłową. Pracował jako pracownik umysłowy. W 1927 powołany został do służby wojskowej w 1 Pułku Saperów Kolejowych w Krakowie. Przed wybuchem wojny należał do orkiestry 1 Batalionu Mostów Kolejowych, gdzie często grał hejnał mariacki.</vt:lpstr>
      <vt:lpstr>Kampania wrześniowa</vt:lpstr>
      <vt:lpstr>Na przełomie lat 1943 i 1944 przerzucono jego wojsko razem z nim do Włoch nad rzekę Sangro, gdzie miał wziąść udział w przełamaniu Linii Gustawa. W kwietniu wszystkie jednostki spotkały się pod Monte Casino.</vt:lpstr>
      <vt:lpstr>    Emil dostał rozkaz, że na zdobytych ruinach klasztoru Monte Casino ma zostać odegrany hejnał. Nie było to dla niego łatwe zadanie. By wykonać rokaz musiał w ciągu dwóch godzin pokonać kilkunastokilometrowy dystans. Pół drogi pod górę jechał samochodem, jednak najtrudniejszy odcinek drogi musiał się wspinać po skałach. Pomimo tego, że pod Monte Casino stacjonowały wojska niemiecke. Udało mu się przed godziną 12 dotrzeć na miejsce. Zdenerwowany, a zarazem wzruszony Czech podszedł pod falującą na wietrze flagę Polski I odegrał hejnał. Wokół niego zebrali się prawię wszyscy alianci, zdobywający górę. Czuł się zaszczycony.</vt:lpstr>
      <vt:lpstr>Życie PO WOJNIE EMILA CZECHA</vt:lpstr>
      <vt:lpstr>ORDERY i odznaczenia</vt:lpstr>
      <vt:lpstr>Źrodło: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revision>2</cp:revision>
  <dcterms:created xsi:type="dcterms:W3CDTF">2020-10-28T17:18:24Z</dcterms:created>
  <dcterms:modified xsi:type="dcterms:W3CDTF">2020-10-30T13:43:49Z</dcterms:modified>
</cp:coreProperties>
</file>